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9"/>
  </p:notesMasterIdLst>
  <p:sldIdLst>
    <p:sldId id="256" r:id="rId5"/>
    <p:sldId id="260" r:id="rId6"/>
    <p:sldId id="268" r:id="rId7"/>
    <p:sldId id="376" r:id="rId8"/>
    <p:sldId id="377" r:id="rId9"/>
    <p:sldId id="378" r:id="rId10"/>
    <p:sldId id="379" r:id="rId11"/>
    <p:sldId id="380" r:id="rId12"/>
    <p:sldId id="381" r:id="rId13"/>
    <p:sldId id="390" r:id="rId14"/>
    <p:sldId id="382" r:id="rId15"/>
    <p:sldId id="383" r:id="rId16"/>
    <p:sldId id="384" r:id="rId17"/>
    <p:sldId id="263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64A"/>
    <a:srgbClr val="54D45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DDB8E-F169-4FCB-89EB-BB89EE9C112F}" v="10" dt="2022-03-20T20:24:47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9614" autoAdjust="0"/>
  </p:normalViewPr>
  <p:slideViewPr>
    <p:cSldViewPr snapToGrid="0">
      <p:cViewPr>
        <p:scale>
          <a:sx n="76" d="100"/>
          <a:sy n="76" d="100"/>
        </p:scale>
        <p:origin x="-244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544CE-2B4D-482D-A361-86BDD326C29A}" type="datetimeFigureOut">
              <a:rPr lang="pt-PT" smtClean="0"/>
              <a:t>21/05/2023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8047E-C885-42FD-A99B-613F297012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11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67EFC1-6260-4BB6-B6BC-6C07C13CF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E579383-4207-4F2F-9FAF-73F30628F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51DB4DF-8B2C-4362-B82C-7A968270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56F2BBA-EA17-443B-B6BB-A4E4C459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3D05BC5A-B720-4CD6-8364-32C766C6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554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F67AD0-6E19-4281-8210-8C55E5D3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C92B9D2B-0AC0-4791-873E-056EB7956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87DF7DF-CE0F-4CDB-9B62-0D416ACA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FD6D8A5-C9B4-4214-AD2B-9055DA55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42076F11-8D04-4A7C-BF5E-EAA684B6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592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2A538F9-0AA0-43CB-AA4A-29413F2AF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316C3E87-54D9-49A6-A452-5D8331C0F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4644CC63-D436-4D04-9DE8-DF12DA77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268202EF-FBA7-4547-B8F7-27E14B2C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1F16EA3-9138-43FF-99FD-1BF8C09D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485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AD30D6-E674-4B85-99F7-4A24F4F4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C121F8E8-BF50-4568-B717-BB369E29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17A98838-DBA3-45FF-B7AB-4164A1DB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3257CAFC-30A6-41E6-A7A0-A8BE6F0E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4962401E-7621-465F-9451-FA560707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789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43C4D2-F6BD-4DEC-BC3F-75DC88AC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B3907878-315F-4271-80B3-8A0EFE968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B2AE453-36D5-424E-97D5-C27D3403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E9D524-62AD-44D2-BA6B-4C0A11F9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C981116-6215-40DD-9A28-481873FB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074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7EF6EF-3CA3-4B65-891E-812B0309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FFB3756-531D-41DE-90E2-4D8AEA336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67E102A-946A-45A2-8B49-9273D6E5F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4FBEFBAE-832C-4345-947F-78D46B63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FFE33DFF-CDA9-453B-90E4-B2215969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44B9D39F-C34C-4708-9D09-29A7ED07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832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F62E6-C732-417C-8191-63355A60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9EC18B08-7547-4228-B7D5-43F51DA98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C6B28A45-0224-4792-9DB8-024ABA7DB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A23E216B-65CE-44F5-A147-F4851254B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D1DED9EB-791A-481A-BDB8-50B80AAFB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4E08887B-1667-475D-BD15-91FC4B50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B71C0986-6177-4DA9-A201-60EB0BB6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B2D29B58-E27C-4E7D-B4C7-E4D815FE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701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85C91B-64C7-47B4-BA84-EA1B5E76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D00A93DD-8B29-4515-A59E-73853E96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424AD5D6-E29D-4A57-B758-55AF5206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9FEC4BB-F497-4049-8D66-E0478450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972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E7F9A4C-ED5E-4348-9104-AEDEEBF2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FE4BB5D4-6985-4D90-88CD-F687A3E0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78236BC2-EC03-46FC-89B5-6681029F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053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079AA1-FF58-44AB-8B3A-26311825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79E57E1-6976-4564-8AFD-5EF134BC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A3C7B844-F45E-4791-9373-84A64004C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313E1928-E9A1-46FD-BF63-C42B52BB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8C603385-44BE-41C0-9366-57F1CBB0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501C35B-295C-4C68-8602-EABBBD57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733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5EBBB9-1E85-4C42-BB7A-E5589513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387E2FDF-789D-4933-806E-A36D49194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B132F156-5D3B-49C1-8131-C645A404A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123A152-B9DF-493D-8186-73754976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8DB17EB2-C261-4D45-AE52-AF507B91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21879392-D087-473E-8783-F74C1E1C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237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2B920A6-52EF-41CB-A26A-5E29B5F5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8BCD6F1-8EDA-44C8-A087-7B102A756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AD6C31C3-E3A9-4D62-B551-A66D71C5A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BF3E-D620-4D75-A851-4B22530EEC67}" type="datetimeFigureOut">
              <a:rPr lang="pt-PT" smtClean="0"/>
              <a:t>21/05/2023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6AF0A5D8-3F21-4E24-898F-38A970E6A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407DF4-8CF7-4C2B-8FF0-4E8F81813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F003-BB7C-44AE-A9DB-1EB7588FE00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38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antiagomagazine.cv/economia/governo-volta-ao-parlamento-com-proposta-para-elevar-endividamento-public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ntiagomagazine.cv/politica/comissao-politica-regional-do-paicv-satisfeita-com-decisao-do-supremo-tribunal-de-justic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xpressodasilhas.cv/autor/lusa" TargetMode="External"/><Relationship Id="rId3" Type="http://schemas.openxmlformats.org/officeDocument/2006/relationships/hyperlink" Target="https://expressodasilhas.cv/autor/edisangela-tavares" TargetMode="External"/><Relationship Id="rId7" Type="http://schemas.openxmlformats.org/officeDocument/2006/relationships/hyperlink" Target="https://expressodasilhas.cv/autor/expresso-das-ilhas" TargetMode="External"/><Relationship Id="rId2" Type="http://schemas.openxmlformats.org/officeDocument/2006/relationships/hyperlink" Target="https://expressodasilhas.cv/pa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pressodasilhas.cv/politica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expressodasilhas.cv/pais/2023/05/18/coordenadora-do-sistema-das-nacoes-unidas-em-cabo-verde-com-o-foco-voltado-para-implementacao-peds-ii/85869" TargetMode="External"/><Relationship Id="rId9" Type="http://schemas.openxmlformats.org/officeDocument/2006/relationships/hyperlink" Target="https://expressodasilhas.cv/politica/2023/05/19/pm-pede-melhor-afinacao-do-financiamento-para-o-empreendedorismo/8588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mucs" TargetMode="External"/><Relationship Id="rId3" Type="http://schemas.openxmlformats.org/officeDocument/2006/relationships/hyperlink" Target="https://expressodasilhas.cv/autor/expresso-das-ilhas" TargetMode="External"/><Relationship Id="rId7" Type="http://schemas.openxmlformats.org/officeDocument/2006/relationships/hyperlink" Target="https://www.facebook.com/pmucs?__cft__%5b0%5d=AZWwXueP3cMr3vh_S7PjL7APuVyw_7ydinROKxvWyDrBh1rTyfDn1pX5ErBvs_bwLzs-lkW7VXYABtsGbj5qeCBpkU-nqoe3Abq_aCrlUN5UeDYlZhNKT3NU19P7auRPTrBYbJk1Wlt_beP0SNChVBh8wSmTFRmJjPTe_WpOvuhoPuQGpBCVFJSWskby32d_gSo&amp;__tn__=-UC%2CP-R" TargetMode="External"/><Relationship Id="rId2" Type="http://schemas.openxmlformats.org/officeDocument/2006/relationships/hyperlink" Target="https://expressodasilhas.cv/mund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expressodasilhas.cv/mundo/2023/05/20/bad-incentiva-financiamento-privado-para-africa-enfrentar-alteracoes-climaticas/85899" TargetMode="External"/><Relationship Id="rId4" Type="http://schemas.openxmlformats.org/officeDocument/2006/relationships/hyperlink" Target="https://expressodasilhas.cv/autor/lusa" TargetMode="Externa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semana.publ.cv/?G7-na-cimeira-do-Japao-dirige-a-China-pedido-e-exigencia&amp;a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emana.publ.cv/?Guterres-defende-reforma-do-Conselho-de-Seguranca-da-ONU-FMI-e-Banco-Mundial&amp;a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dconsult.cv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dconsult.c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odasilhas.cv/autor/sheilla-ribeiro" TargetMode="External"/><Relationship Id="rId2" Type="http://schemas.openxmlformats.org/officeDocument/2006/relationships/hyperlink" Target="https://expressodasilhas.cv/econom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erno.cv/banco-mundial-apresenta-cabo-verde-como-exemplo-de-governacao-e-desenvolvimento-economico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expressodasilhas.cv/economia/2023/05/15/taxa-de-inflacao-do-ipc-situou-se-em-76-em-abril-de-2023/8581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xpressodasilhas.cv/economia/2023/05/16/movimento-nos-portos-cresceu-mais-de-12-em-abril/85828" TargetMode="External"/><Relationship Id="rId3" Type="http://schemas.openxmlformats.org/officeDocument/2006/relationships/hyperlink" Target="https://expressodasilhas.cv/autor/expresso-das-ilhas" TargetMode="External"/><Relationship Id="rId7" Type="http://schemas.openxmlformats.org/officeDocument/2006/relationships/hyperlink" Target="https://expressodasilhas.cv/economia" TargetMode="External"/><Relationship Id="rId2" Type="http://schemas.openxmlformats.org/officeDocument/2006/relationships/hyperlink" Target="https://expressodasilhas.cv/mund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expressodasilhas.cv/mundo/2023/05/16/crescimento-do-pib-da-zona-euro-abranda-para-13-no-1-trimestre/85830" TargetMode="External"/><Relationship Id="rId4" Type="http://schemas.openxmlformats.org/officeDocument/2006/relationships/hyperlink" Target="https://expressodasilhas.cv/autor/lus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expressodasilhas.cv/autor/expresso-das-ilhas" TargetMode="External"/><Relationship Id="rId7" Type="http://schemas.openxmlformats.org/officeDocument/2006/relationships/hyperlink" Target="https://www.governo.cv/bruxelas-abrao-vicente-e-diretora-geral-para-a-africa-do-servico-europeu-de-acao-externa-analisam-projetos-no-quadro-da-economia-azul/" TargetMode="External"/><Relationship Id="rId2" Type="http://schemas.openxmlformats.org/officeDocument/2006/relationships/hyperlink" Target="https://expressodasilhas.cv/econom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expressodasilhas.cv/economia/2023/05/16/aie-reve-em-alta-procura-mundial-de-petroleo-para-2023/85831" TargetMode="External"/><Relationship Id="rId4" Type="http://schemas.openxmlformats.org/officeDocument/2006/relationships/hyperlink" Target="https://expressodasilhas.cv/autor/lus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press.cv/segunda-fase-da-campanha-de-activacao-do-cartao-nacional-de-identificacao-preve-fomento-e-massificacao-das-funcoes-digitais/" TargetMode="External"/><Relationship Id="rId2" Type="http://schemas.openxmlformats.org/officeDocument/2006/relationships/hyperlink" Target="https://www.governo.cv/ministro-do-turismo-e-transportes-participa-na-118-a-reuniao-do-conselho-executivo-da-organizacao-mundial-do-turism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press.cv/2023/05/18/" TargetMode="External"/><Relationship Id="rId2" Type="http://schemas.openxmlformats.org/officeDocument/2006/relationships/hyperlink" Target="https://santiagomagazine.cv/politica/impugnacao-ao-orcamento-da-cmp-2023-stj-indefere-pedido-e-considera-recurso-dos-eleitos-do-mpd-ilegit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inforpress.cv/subsidios-de-desemprego-em-cabo-verde-cairam-quase-40-em-202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odasilhas.cv/economia" TargetMode="External"/><Relationship Id="rId2" Type="http://schemas.openxmlformats.org/officeDocument/2006/relationships/hyperlink" Target="https://inforpress.cv/governo-reitera-inicio-da-concessao-aeroportuaria-em-julho-e-nega-incumprimento-dos-prazos-contratua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expressodasilhas.cv/economia/2023/05/18/edney-cabral-pca-da-pro-empresa-o-empreendedorismo-nao-tem-idade/85865" TargetMode="External"/><Relationship Id="rId4" Type="http://schemas.openxmlformats.org/officeDocument/2006/relationships/hyperlink" Target="https://expressodasilhas.cv/autor/andre-ama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175935D-4640-4B17-AE09-52C4596CD554}"/>
              </a:ext>
            </a:extLst>
          </p:cNvPr>
          <p:cNvSpPr txBox="1"/>
          <p:nvPr/>
        </p:nvSpPr>
        <p:spPr>
          <a:xfrm>
            <a:off x="6760564" y="3087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C54B280-1BD5-40E8-945A-44F45859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0" b="30739"/>
          <a:stretch/>
        </p:blipFill>
        <p:spPr>
          <a:xfrm>
            <a:off x="5461217" y="4114975"/>
            <a:ext cx="6730783" cy="20836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78E832D-0D5D-41EB-B07B-55DEA965C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" y="81170"/>
            <a:ext cx="6912878" cy="4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04132" y="359589"/>
            <a:ext cx="81848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Governo volta ao parlamento com proposta para elevar endividamento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público</a:t>
            </a: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  <a:hlinkClick r:id="rId2"/>
              </a:rPr>
              <a:t>Por 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SM/Lusa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, 18 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2"/>
              </a:rPr>
              <a:t>de Mai de 2023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m causa está a proposta que procede à segunda alteração à Lei de Bases do Orçamento do Estado, aprovada pelo Governo em Conselho de Ministros e que vai ser discutida e votada na próxima sessão parlamentar ordinária, agendada para a Assembleia Nacional, na Praia, de 24 a 26 de maio, nos mesmos moldes da que foi chumbada - obriga a uma maioria qualificada - pelos deputados do Partido Africano da Independência de Cabo Verde (PAICV) em 2021, apresentada na sequência da crise económica provocada pela pandemia de covid-19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santiagomagazine.cv/economia/governo-volta-ao-parlamento-com-proposta-para-elevar-endividamento-publico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overno volta ao parlamento com proposta para elevar endividamento públ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59" y="477035"/>
            <a:ext cx="3560980" cy="2136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306355" y="3820501"/>
            <a:ext cx="1162085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Comissão Política Regional do PAICV “satisfeita” com decisão do Supremo Tribunal de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Justiça</a:t>
            </a: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  <a:hlinkClick r:id="rId4"/>
              </a:rPr>
              <a:t>Por 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Inforpress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, 18 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4"/>
              </a:rPr>
              <a:t>de Mai de 2023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i="1" dirty="0">
                <a:latin typeface="Times New Roman" pitchFamily="18" charset="0"/>
                <a:cs typeface="Times New Roman" pitchFamily="18" charset="0"/>
              </a:rPr>
              <a:t>A Comissão Política Regional de Santiago Sul do Partido Africano da Independência de Cabo Verde (PAICV, oposição) revelou hoje “satisfação” com a decisão do Supremo Tribunal de Justiça (STJ) de indeferir um pedido dos vereadores e deputados municipais do </a:t>
            </a:r>
            <a:r>
              <a:rPr lang="pt-PT" i="1" dirty="0" err="1">
                <a:latin typeface="Times New Roman" pitchFamily="18" charset="0"/>
                <a:cs typeface="Times New Roman" pitchFamily="18" charset="0"/>
              </a:rPr>
              <a:t>MpD</a:t>
            </a:r>
            <a:r>
              <a:rPr lang="pt-PT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“Foi impugnado por ilegitimidade dos recorrentes, nós estamos satisfeito com esta decisão porque precisamos de serenidade, paz, colaboração e espírito positivo para a Praia realizar cada vez mais os projetos” disse a vice-presidente, Paula Moeda, em conferência de imprensa, para assinalar a efeméride de 19 de Maio, Dia do Município da Praia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santiagomagazine.cv/politica/comissao-politica-regional-do-paicv-satisfeita-com-decisao-do-supremo-tribunal-de-justica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594226" y="3673505"/>
            <a:ext cx="843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06357" y="257185"/>
            <a:ext cx="80071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2"/>
              </a:rPr>
              <a:t>PAÍS</a:t>
            </a:r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Coordenadora do Sistema das Nações Unidas em Cabo Verde com o foco voltado para implementação PEDS II</a:t>
            </a:r>
          </a:p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pt-PT" b="1" cap="all" dirty="0" smtClean="0">
                <a:latin typeface="Times New Roman" pitchFamily="18" charset="0"/>
                <a:cs typeface="Times New Roman" pitchFamily="18" charset="0"/>
                <a:hlinkClick r:id="rId3"/>
              </a:rPr>
              <a:t>EDISÂNGELA 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3"/>
              </a:rPr>
              <a:t>TAVARES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 18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A nova Coordenadora do Sistema das Nações Unidas em Cabo Verde, Patrícia Portela de Souza, avançou hoje que o foco é trabalhar na implementação de um novo quadro de cooperação e desenvolvimento sustentável de Cabo Verde, apoiando directamente na implementação do Plano Estratégico de Desenvolvimento Sustentável (PEDS II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expressodasilhas.cv/pais/2023/05/18/coordenadora-do-sistema-das-nacoes-unidas-em-cabo-verde-com-o-foco-voltado-para-implementacao-peds-ii/85869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tatic.expressodasilhas.cv/media/2023/05/13130654.norm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88" y="654341"/>
            <a:ext cx="3613720" cy="240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324452" y="3849674"/>
            <a:ext cx="11620851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6"/>
              </a:rPr>
              <a:t>POLÍTICA</a:t>
            </a:r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PM pede melhor afinação do financiamento para o empreendedorismo</a:t>
            </a:r>
          </a:p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pt-PT" b="1" cap="all" dirty="0" smtClean="0">
                <a:latin typeface="Times New Roman" pitchFamily="18" charset="0"/>
                <a:cs typeface="Times New Roman" pitchFamily="18" charset="0"/>
                <a:hlinkClick r:id="rId7"/>
              </a:rPr>
              <a:t>EXPRESSO 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7"/>
              </a:rPr>
              <a:t>DAS ILHAS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8"/>
              </a:rPr>
              <a:t> LUSA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 19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 2023 </a:t>
            </a:r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“É importante ganharmos ainda mais, se está a produzir já 606 empregos, estamos a falar de uma amostra, nós temos que ter ambição de chegar muito mais. É mais investimento na formação, nas qualificações, no empreendedorismo e no financiamento. Então vamos ter que afinar mais para sermos mais ágeis nas decisões, no desembolso e criar mais condições porque isto tem o retorno muito elevado como estamos aqui a ver, e para o futuro terá ainda mais”, afirmou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9"/>
              </a:rPr>
              <a:t>expressodasilhas.cv/politica/2023/05/19/pm-pede-melhor-afinacao-do-financiamento-para-o-empreendedorismo/85886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6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86465" y="3692402"/>
            <a:ext cx="74062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2"/>
              </a:rPr>
              <a:t>MUNDO</a:t>
            </a:r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BAD incentiva financiamento privado para África enfrentar alterações climáticas</a:t>
            </a:r>
          </a:p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pt-PT" b="1" cap="all" dirty="0" smtClean="0">
                <a:latin typeface="Times New Roman" pitchFamily="18" charset="0"/>
                <a:cs typeface="Times New Roman" pitchFamily="18" charset="0"/>
                <a:hlinkClick r:id="rId3"/>
              </a:rPr>
              <a:t>EXPRESSO 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3"/>
              </a:rPr>
              <a:t>DAS ILHAS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4"/>
              </a:rPr>
              <a:t> LUSA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 2023 </a:t>
            </a:r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O Banco Africano de Desenvolvimento (BAD) vai procurar, na próxima semana, mobilizar financiamentos privados e locais para África enfrentar as alterações climáticas e ter um crescimento verde, recursos que estão hoje muito baixo dos conseguidos em regiões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comparáveis.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5"/>
              </a:rPr>
              <a:t>expressodasilhas.cv/mundo/2023/05/20/bad-incentiva-financiamento-privado-para-africa-enfrentar-alteracoes-climaticas/85899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tatic.expressodasilhas.cv/media/2023/05/09322812.norm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31" y="4002052"/>
            <a:ext cx="3655021" cy="219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ângulo 6"/>
          <p:cNvSpPr/>
          <p:nvPr/>
        </p:nvSpPr>
        <p:spPr>
          <a:xfrm>
            <a:off x="7344094" y="207521"/>
            <a:ext cx="4514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hlinkClick r:id="rId7"/>
              </a:rPr>
              <a:t>Primeiro-Ministro, José Ulisses Correia e </a:t>
            </a:r>
            <a:r>
              <a:rPr lang="pt-PT" b="1" dirty="0" smtClean="0">
                <a:hlinkClick r:id="rId7"/>
              </a:rPr>
              <a:t>Silva</a:t>
            </a:r>
            <a:endParaRPr lang="pt-PT" b="1" dirty="0" smtClean="0"/>
          </a:p>
          <a:p>
            <a:r>
              <a:rPr lang="pt-PT" b="1" dirty="0" smtClean="0"/>
              <a:t> </a:t>
            </a:r>
            <a:endParaRPr lang="pt-PT" b="1" dirty="0"/>
          </a:p>
        </p:txBody>
      </p:sp>
      <p:sp>
        <p:nvSpPr>
          <p:cNvPr id="8" name="Rectângulo 7"/>
          <p:cNvSpPr/>
          <p:nvPr/>
        </p:nvSpPr>
        <p:spPr>
          <a:xfrm>
            <a:off x="3254929" y="592010"/>
            <a:ext cx="85148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Fiquei verdadeiramente inspirado ao presidir a abertura da 1ª Edição da Feira do Empreendedorismo e Fomento Empresarial - FEFE. Ver o enorme potencial e a determinação dos nossos empreendedores, provenientes de todas as ilhas do nosso país, confirma a minha convicção de que estamos a apostar nas políticas certas. É inovador e é muito representativa daquilo que está a acontecer no país. Temos </a:t>
            </a:r>
            <a:r>
              <a:rPr lang="pt-PT" dirty="0" err="1">
                <a:latin typeface="Times New Roman" pitchFamily="18" charset="0"/>
                <a:cs typeface="Times New Roman" pitchFamily="18" charset="0"/>
              </a:rPr>
              <a:t>startups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, micros e pequenas empresas de Santo Antão a Brava.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O protagonismo destas </a:t>
            </a:r>
            <a:r>
              <a:rPr lang="pt-PT" dirty="0" err="1">
                <a:latin typeface="Times New Roman" pitchFamily="18" charset="0"/>
                <a:cs typeface="Times New Roman" pitchFamily="18" charset="0"/>
              </a:rPr>
              <a:t>startups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, micro e pequenas empresas, que são o coração da nossa economia, é evidente na feira, representando mais de 600 postos de trabalho. 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8"/>
              </a:rPr>
              <a:t>www.facebook.com/pmucs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Nenhuma descrição de foto disponível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4" y="393063"/>
            <a:ext cx="2786311" cy="278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6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96410" y="3197627"/>
            <a:ext cx="84449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INTERNACIONAL</a:t>
            </a:r>
          </a:p>
          <a:p>
            <a:pPr algn="just"/>
            <a:endParaRPr lang="pt-PT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G7 na cimeira do Japão dirige à China pedido e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exigência</a:t>
            </a:r>
          </a:p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Os líderes do G7-Grupo dos Sete Países mais desenvolvidos dirigiram, este sábado no final da cimeira em Hiroxima, dois apelos à China. Um a exigir o fim das operações militares, outro a apoiar os esforços para ajudar a pressionar a Rússia a fim de cessar a invasão da Ucrânia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PT" dirty="0"/>
              <a:t>Hiroxima, a cidade japonesa mártir da Segunda Guerra, acolheu desde quinta-feira quinze líderes das maiores economias, na cimeira presidida pelo primeiro-ministro </a:t>
            </a:r>
            <a:r>
              <a:rPr lang="pt-PT" dirty="0" err="1"/>
              <a:t>Fumio</a:t>
            </a:r>
            <a:r>
              <a:rPr lang="pt-PT" dirty="0"/>
              <a:t> </a:t>
            </a:r>
            <a:r>
              <a:rPr lang="pt-PT" dirty="0" err="1"/>
              <a:t>Kishida</a:t>
            </a:r>
            <a:r>
              <a:rPr lang="pt-PT" dirty="0" smtClean="0"/>
              <a:t>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2"/>
              </a:rPr>
              <a:t>://www.asemana.publ.cv/?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G7-na-cimeira-do-Japao-dirige-a-China-pedido-e-exigencia&amp;ak=1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G7 na cimeira do Japão dirige à China pedido e exigência 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35" y="3964107"/>
            <a:ext cx="3139258" cy="209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12721" y="216157"/>
            <a:ext cx="1873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cap="all" dirty="0">
                <a:solidFill>
                  <a:srgbClr val="FF0000"/>
                </a:solidFill>
              </a:rPr>
              <a:t>BREVES NOTÍCIAS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96410" y="658159"/>
            <a:ext cx="11631713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Guterres defende reforma do Conselho de Segurança da ONU, FMI e Banco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Mundial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Maio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O secretário-geral das Nações Unidas, António Guterres, defendeu hoje a reforma do Conselho de Segurança das Nações Unidas (ONU), do Fundo Monetário Internacional (FMI) e do Banco Mundial, para transformar as relações de poder entre os países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"No quadro da economia e finanças globais, existe uma distorção injusta e sistemática a favor dos países ricos que, como é natural, tem gerado uma enorme frustração no mundo em vias de desenvolvimento", denunciou Guterres, na cimeira do G7 - sete das maiores economias do mundo, representando mais da metade da riqueza líquida do mundo - em Hiroxima, Japão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4"/>
              </a:rPr>
              <a:t>://www.asemana.publ.cv/?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Guterres-defende-reforma-do-Conselho-de-Seguranca-da-ONU-FMI-e-Banco-Mundial&amp;ak=1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46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D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5DA24C3-8E72-46EF-B64B-FC838DABF6FA}"/>
              </a:ext>
            </a:extLst>
          </p:cNvPr>
          <p:cNvSpPr txBox="1"/>
          <p:nvPr/>
        </p:nvSpPr>
        <p:spPr>
          <a:xfrm>
            <a:off x="355600" y="188712"/>
            <a:ext cx="1119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Quer investir em Cabo Verde? Fale connosco…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4DDAEBA-16C9-45B3-B25B-B027FB2A4AB1}"/>
              </a:ext>
            </a:extLst>
          </p:cNvPr>
          <p:cNvSpPr txBox="1"/>
          <p:nvPr/>
        </p:nvSpPr>
        <p:spPr>
          <a:xfrm>
            <a:off x="436880" y="958156"/>
            <a:ext cx="374904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Consultoria de investimentos: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Estudos de mercado, elaboração de planos de negócio, avaliação de viabilidade e risco de investimentos;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Avaliação de empresas e participações;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Promoção de negócios e mobilização de parceiros e investidores;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Montagem de soluções de financiamento;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Mobilização de financiamentos para projetos de investimento;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Fusões e aquisições;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Apoio local a investidores externos (planeamento de viagens de negócio, agendamento e mediação de reuniões, apoio na formalização de empresas, entre outros).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F222F24-594F-4FB7-93BB-2DC548189710}"/>
              </a:ext>
            </a:extLst>
          </p:cNvPr>
          <p:cNvSpPr txBox="1"/>
          <p:nvPr/>
        </p:nvSpPr>
        <p:spPr>
          <a:xfrm>
            <a:off x="4622800" y="958155"/>
            <a:ext cx="359664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Consultoria ambiental: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Estudos de impacto ambiental;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Avaliação ambiental estratégica;</a:t>
            </a:r>
            <a:endParaRPr lang="pt-PT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Auditoria ambiental;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Aconselhamento sobre práticas de sustentabilidade ambiental.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pt-PT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A9AD2C2-DE6A-4C50-83DC-C56445D6B34E}"/>
              </a:ext>
            </a:extLst>
          </p:cNvPr>
          <p:cNvSpPr txBox="1"/>
          <p:nvPr/>
        </p:nvSpPr>
        <p:spPr>
          <a:xfrm>
            <a:off x="7970520" y="958155"/>
            <a:ext cx="397256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Consultoria de gestão: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Consultoria estratégica / apoio à decisão;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Planeamento estratégico / de negócios;</a:t>
            </a: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Reestruturação e recuperação de empresas;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Desenvolvimento de instrumentos de gestão;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Consultoria em marketing e comunicação institucional;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Otimização de eficiência organizacional;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Seleção e recrutamento de RH;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Formação e capacitação sob medida.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90411D1-0B5D-4057-9B03-48FA6B64BC5E}"/>
              </a:ext>
            </a:extLst>
          </p:cNvPr>
          <p:cNvSpPr/>
          <p:nvPr/>
        </p:nvSpPr>
        <p:spPr>
          <a:xfrm>
            <a:off x="0" y="5559416"/>
            <a:ext cx="12192000" cy="129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4B5A5F8-F80C-44E5-A97A-7AA848C1F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0" b="30739"/>
          <a:stretch/>
        </p:blipFill>
        <p:spPr>
          <a:xfrm>
            <a:off x="8158480" y="5474109"/>
            <a:ext cx="4470400" cy="138389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8B56CBC-AAA8-4AC1-AB85-56692C85BA7C}"/>
              </a:ext>
            </a:extLst>
          </p:cNvPr>
          <p:cNvSpPr txBox="1"/>
          <p:nvPr/>
        </p:nvSpPr>
        <p:spPr>
          <a:xfrm>
            <a:off x="162560" y="5608984"/>
            <a:ext cx="447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400" dirty="0"/>
              <a:t>Empresa Certificada ISO 9001:2015 (EIC)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400" dirty="0"/>
              <a:t>Empresa Consultora Certificada (PRO-EMPRESA)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400" dirty="0"/>
              <a:t>Empresa Formadora Certificada (DGEFPEP)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400" dirty="0"/>
              <a:t>Empresa Consultora Ambiental Registada (DNA)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400" b="1" dirty="0"/>
              <a:t>Mais de 14 anos de experiência!</a:t>
            </a:r>
            <a:endParaRPr lang="pt-PT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F464F6E-21B5-4479-B0F4-A19017191C0A}"/>
              </a:ext>
            </a:extLst>
          </p:cNvPr>
          <p:cNvSpPr txBox="1"/>
          <p:nvPr/>
        </p:nvSpPr>
        <p:spPr>
          <a:xfrm>
            <a:off x="4185920" y="5635227"/>
            <a:ext cx="447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400" dirty="0"/>
              <a:t>Contactos: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1400" dirty="0"/>
              <a:t>R. Infante D. Henrique, Império I-A, R/C Esq.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1400" dirty="0"/>
              <a:t>Telef.: (238) 2629902  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1400" dirty="0"/>
              <a:t>E-mail: </a:t>
            </a:r>
            <a:r>
              <a:rPr lang="pt-PT" sz="1400" dirty="0">
                <a:hlinkClick r:id="rId3"/>
              </a:rPr>
              <a:t>info@pdconsult.cv</a:t>
            </a:r>
            <a:r>
              <a:rPr lang="pt-PT" sz="1400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1400" dirty="0"/>
              <a:t>Site: </a:t>
            </a:r>
            <a:r>
              <a:rPr lang="pt-PT" sz="1400" dirty="0">
                <a:hlinkClick r:id="rId4"/>
              </a:rPr>
              <a:t>www.pdconsult.cv</a:t>
            </a:r>
            <a:r>
              <a:rPr lang="pt-P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37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D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EB4ABC-AFED-4652-8825-1776301CD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03" y="1121251"/>
            <a:ext cx="5995594" cy="46154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1375B5-FAD7-421F-84DF-235369C95438}"/>
              </a:ext>
            </a:extLst>
          </p:cNvPr>
          <p:cNvSpPr txBox="1"/>
          <p:nvPr/>
        </p:nvSpPr>
        <p:spPr>
          <a:xfrm>
            <a:off x="2001520" y="542544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bg1"/>
                </a:solidFill>
              </a:rPr>
              <a:t>PD Consult. Profissionais experientes. Para si. </a:t>
            </a:r>
          </a:p>
        </p:txBody>
      </p:sp>
    </p:spTree>
    <p:extLst>
      <p:ext uri="{BB962C8B-B14F-4D97-AF65-F5344CB8AC3E}">
        <p14:creationId xmlns:p14="http://schemas.microsoft.com/office/powerpoint/2010/main" val="30694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C8EBD-6F63-4970-AA1C-469B73F5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872345" cy="2980944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Metropolis Medium" panose="00000600000000000000" pitchFamily="50" charset="0"/>
              </a:rPr>
              <a:t>CLIPPING SEMANAL </a:t>
            </a:r>
            <a:br>
              <a:rPr lang="pt-PT" b="1" dirty="0">
                <a:solidFill>
                  <a:schemeClr val="bg1"/>
                </a:solidFill>
                <a:latin typeface="Metropolis Medium" panose="00000600000000000000" pitchFamily="50" charset="0"/>
              </a:rPr>
            </a:br>
            <a:r>
              <a:rPr lang="pt-PT" b="1" dirty="0">
                <a:solidFill>
                  <a:schemeClr val="bg1"/>
                </a:solidFill>
                <a:latin typeface="Metropolis Medium" panose="00000600000000000000" pitchFamily="50" charset="0"/>
              </a:rPr>
              <a:t>PD CONSULT</a:t>
            </a:r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xmlns="" id="{E15CF089-D508-441B-8ACC-FA3C86EE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928" y="1046988"/>
            <a:ext cx="5788875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2000" b="1" dirty="0">
                <a:solidFill>
                  <a:srgbClr val="65D64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65D64A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pt-PT" sz="2000" b="1" dirty="0">
                <a:solidFill>
                  <a:srgbClr val="65D64A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2000" b="1" dirty="0" smtClean="0">
                <a:solidFill>
                  <a:srgbClr val="65D64A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pt-PT" sz="2000" b="1" dirty="0">
                <a:solidFill>
                  <a:srgbClr val="65D64A"/>
                </a:solidFill>
                <a:latin typeface="Times New Roman" pitchFamily="18" charset="0"/>
                <a:cs typeface="Times New Roman" pitchFamily="18" charset="0"/>
              </a:rPr>
              <a:t>DE MAIO  DE 2023</a:t>
            </a:r>
          </a:p>
        </p:txBody>
      </p:sp>
    </p:spTree>
    <p:extLst>
      <p:ext uri="{BB962C8B-B14F-4D97-AF65-F5344CB8AC3E}">
        <p14:creationId xmlns:p14="http://schemas.microsoft.com/office/powerpoint/2010/main" val="37834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1578" y="291247"/>
            <a:ext cx="78073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2"/>
              </a:rPr>
              <a:t>ECONOMIA</a:t>
            </a:r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Taxa de inflação do IPC situou-se em 7,6% em Abril de 2023</a:t>
            </a:r>
          </a:p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pt-PT" b="1" cap="all" dirty="0" smtClean="0">
                <a:latin typeface="Times New Roman" pitchFamily="18" charset="0"/>
                <a:cs typeface="Times New Roman" pitchFamily="18" charset="0"/>
                <a:hlinkClick r:id="rId3"/>
              </a:rPr>
              <a:t>SHEILLA 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3"/>
              </a:rPr>
              <a:t>RIBEIRO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 15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mês de Abril de 2023, o Índice de Preços no Consumidor (IPC) registou uma taxa de variação média dos últimos doze meses de 7,6%, valor inferior em 0,2 p.p., ao registado no mês anterior, segundo divulgou hoje 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INE. Segundo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os dados do Instituto Nacional de Estatísticas, no mês de Abril de 2023, o IPC registou uma taxa de variação mensal de -0,6%, diminuindo em 0,2 p.p. ao registado no mês anterior.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expressodasilhas.cv/economia/2023/05/15/taxa-de-inflacao-do-ipc-situou-se-em-76-em-abril-de-2023/85818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expressodasilhas.cv/media/2023/05/11313462.norm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23" y="653866"/>
            <a:ext cx="3664970" cy="206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ângulo 7"/>
          <p:cNvSpPr/>
          <p:nvPr/>
        </p:nvSpPr>
        <p:spPr>
          <a:xfrm>
            <a:off x="321577" y="3570856"/>
            <a:ext cx="11707615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Banco Mundial apresenta Cabo Verde como exemplo de governação e desenvolvimento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económico</a:t>
            </a:r>
          </a:p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15-05-2023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A apresentação decorre no âmbito do retiro de especialistas em Assuntos Externos para a África Ocidental e Central do Banco Mundial (ECRAW), de 15 a 17 de maio, na cidade da Praia, com o objetivo de debater questões ligadas a erradicação da pobreza extrema, sendo um dos enfoques do Banco Mundial, no continente Africano, em que Cabo Verde é considerado um modelo de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sucesso. 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Ministro da Família, Inclusão e Desenvolvimento Social, Fernando Elísio Freire, procedeu hoje, 15 de maio, à apresentação da Estratégia Nacional de Erradicação da Pobreza Extrema (ENEPE) 2022-2026 ao Banco Mundial, um compromisso do Governo de Cabo Verde assumido no âmbito da Agenda 2030 da Organização das Nações Unidas (ONU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6"/>
              </a:rPr>
              <a:t>://www.governo.cv/banco-mundial-apresenta-cabo-verde-como-exemplo-de-governacao-e-desenvolvimento-economico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594226" y="3673505"/>
            <a:ext cx="843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79632" y="421196"/>
            <a:ext cx="81177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cap="all" dirty="0">
                <a:hlinkClick r:id="rId2"/>
              </a:rPr>
              <a:t>MUNDO</a:t>
            </a:r>
            <a:endParaRPr lang="pt-PT" b="1" cap="all" dirty="0"/>
          </a:p>
          <a:p>
            <a:pPr algn="just"/>
            <a:r>
              <a:rPr lang="pt-PT" b="1" dirty="0"/>
              <a:t>Crescimento do PIB da zona euro abranda para 1,3% no 1.º trimestre</a:t>
            </a:r>
          </a:p>
          <a:p>
            <a:pPr algn="just"/>
            <a:r>
              <a:rPr lang="pt-PT" b="1" dirty="0" smtClean="0"/>
              <a:t>Por </a:t>
            </a:r>
            <a:r>
              <a:rPr lang="pt-PT" b="1" cap="all" dirty="0" smtClean="0">
                <a:hlinkClick r:id="rId3"/>
              </a:rPr>
              <a:t>EXPRESSO </a:t>
            </a:r>
            <a:r>
              <a:rPr lang="pt-PT" b="1" cap="all" dirty="0">
                <a:hlinkClick r:id="rId3"/>
              </a:rPr>
              <a:t>DAS ILHAS</a:t>
            </a:r>
            <a:r>
              <a:rPr lang="pt-PT" b="1" dirty="0"/>
              <a:t>,</a:t>
            </a:r>
            <a:r>
              <a:rPr lang="pt-PT" b="1" cap="all" dirty="0">
                <a:hlinkClick r:id="rId4"/>
              </a:rPr>
              <a:t> LUSA</a:t>
            </a:r>
            <a:r>
              <a:rPr lang="pt-PT" b="1" dirty="0" smtClean="0"/>
              <a:t>, 16 </a:t>
            </a:r>
            <a:r>
              <a:rPr lang="pt-PT" b="1" dirty="0"/>
              <a:t>mai </a:t>
            </a:r>
            <a:r>
              <a:rPr lang="pt-PT" b="1" dirty="0" smtClean="0"/>
              <a:t>2023</a:t>
            </a:r>
          </a:p>
          <a:p>
            <a:pPr algn="just"/>
            <a:r>
              <a:rPr lang="pt-PT" dirty="0"/>
              <a:t>O crescimento homólogo da economia da zona euro abrandou, no primeiro trimestre, para 1,3%, e o da União Europeia (UE) para 1,2%, segundo uma estimativa rápida hoje divulgada pelo </a:t>
            </a:r>
            <a:r>
              <a:rPr lang="pt-PT" dirty="0" smtClean="0"/>
              <a:t>Eurostat. O </a:t>
            </a:r>
            <a:r>
              <a:rPr lang="pt-PT" dirty="0"/>
              <a:t>produto interno bruto (PIB) da zona euro teve um avanço homólogo de 1,3% entre Janeiro e Março, depois de ter crescido 1,8% no trimestre precedente, e o da UE subiu 1,2%, face ao aumento homólogo de 1,7% registado entre Outubro e Dezembro de 2022.</a:t>
            </a:r>
          </a:p>
          <a:p>
            <a:pPr algn="just"/>
            <a:r>
              <a:rPr lang="pt-PT" dirty="0"/>
              <a:t>Fonte: </a:t>
            </a:r>
            <a:r>
              <a:rPr lang="pt-PT" dirty="0">
                <a:hlinkClick r:id="rId5"/>
              </a:rPr>
              <a:t>https://</a:t>
            </a:r>
            <a:r>
              <a:rPr lang="pt-PT" dirty="0" smtClean="0">
                <a:hlinkClick r:id="rId5"/>
              </a:rPr>
              <a:t>expressodasilhas.cv/mundo/2023/05/16/crescimento-do-pib-da-zona-euro-abranda-para-13-no-1-trimestre/85830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2050" name="Picture 2" descr="https://static.expressodasilhas.cv/media/2023/05/09124037.norm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858" y="880844"/>
            <a:ext cx="3537335" cy="234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321578" y="3789456"/>
            <a:ext cx="11707615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7"/>
              </a:rPr>
              <a:t>ECONOMIA</a:t>
            </a:r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Movimento nos portos cresceu mais de 12% em Abril</a:t>
            </a:r>
          </a:p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pt-PT" b="1" cap="all" dirty="0" smtClean="0">
                <a:latin typeface="Times New Roman" pitchFamily="18" charset="0"/>
                <a:cs typeface="Times New Roman" pitchFamily="18" charset="0"/>
                <a:hlinkClick r:id="rId3"/>
              </a:rPr>
              <a:t>EXPRESSO 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3"/>
              </a:rPr>
              <a:t>DAS ILHAS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4"/>
              </a:rPr>
              <a:t> LUSA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 16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 2023 </a:t>
            </a:r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Os portos nacionais movimentaram 111.598 passageiros no transporte marítimo interilhas em Abril, um novo aumento mensal, de 12,6% face ao mesmo mês de 2022, segundo dados oficiais consultados hoje pela Lusa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Os portos registaram em Agosto passado o recorde histórico de 181.420 passageiros, mantendo assim a recuperação das fortes quebras desde 2020, quando as viagens interilhas de passageiros foram condicionadas pelas medidas para conter a pandemia de covid-19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8"/>
              </a:rPr>
              <a:t>expressodasilhas.cv/economia/2023/05/16/movimento-nos-portos-cresceu-mais-de-12-em-abril/85828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594226" y="3673505"/>
            <a:ext cx="843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422395" y="216744"/>
            <a:ext cx="7690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2"/>
              </a:rPr>
              <a:t>ECONOMIA</a:t>
            </a:r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AIE revê em alta procura mundial de petróleo para 2023</a:t>
            </a:r>
          </a:p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pt-PT" b="1" cap="all" dirty="0" smtClean="0">
                <a:latin typeface="Times New Roman" pitchFamily="18" charset="0"/>
                <a:cs typeface="Times New Roman" pitchFamily="18" charset="0"/>
                <a:hlinkClick r:id="rId3"/>
              </a:rPr>
              <a:t>EXPRESSO 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3"/>
              </a:rPr>
              <a:t>DAS ILHAS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4"/>
              </a:rPr>
              <a:t> LUSA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 16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 2023 </a:t>
            </a:r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A Agência Internacional de Energia reviu em alta as previsões para a procura mundial de petróleo para 2023, devido ao impulso do consumo na China, que recuperou muito mais rapidamente do que o previsto e já atingiu níveis máximos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5"/>
              </a:rPr>
              <a:t>expressodasilhas.cv/economia/2023/05/16/aie-reve-em-alta-procura-mundial-de-petroleo-para-2023/85831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static.expressodasilhas.cv/media/2023/05/10035729.norm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2" y="391230"/>
            <a:ext cx="3975734" cy="223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ângulo 1"/>
          <p:cNvSpPr/>
          <p:nvPr/>
        </p:nvSpPr>
        <p:spPr>
          <a:xfrm>
            <a:off x="279632" y="3319024"/>
            <a:ext cx="82100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Bruxelas: Abrão Vicente e Diretora Geral para a África do Serviço Europeu de Ação Externa analisam projetos no quadro da Economia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Azul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16.05.2023 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O Ministro do Mar, Abraão Vicente, acompanhado da Embaixadora da União Europeia em Cabo Verde, Carla Grijó, manteve, na manhã desta terça-feira, 16 de maio, em Bruxelas, um encontro de trabalho com a Diretora Geral para a África do Serviço Europeu de Ação Externa, Rita Laranjinha, visando a preparação e acompanhamento dos vários projetos em curso em Cabo Verde, no quadro da Economia Azul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7"/>
              </a:rPr>
              <a:t>://www.governo.cv/bruxelas-abrao-vicente-e-diretora-geral-para-a-africa-do-servico-europeu-de-acao-externa-analisam-projetos-no-quadro-da-economia-azul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www.governo.cv/wp-content/uploads/2023/05/346876763_634495165201907_1441089209448355965_n-744x55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62" y="3461205"/>
            <a:ext cx="3430636" cy="254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594226" y="3673505"/>
            <a:ext cx="843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55133" y="328755"/>
            <a:ext cx="11473343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Ministro do Turismo e Transportes participa na 118.ª Reunião do Conselho Executivo da Organização Mundial 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Turismo</a:t>
            </a: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17.05.2023</a:t>
            </a:r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Durante a tarde de 16 de maio, o Ministro Carlos Santos reuniu-se com o Secretário Geral da OMT, </a:t>
            </a:r>
            <a:r>
              <a:rPr lang="pt-PT" dirty="0" err="1">
                <a:latin typeface="Times New Roman" pitchFamily="18" charset="0"/>
                <a:cs typeface="Times New Roman" pitchFamily="18" charset="0"/>
              </a:rPr>
              <a:t>Taleb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Rifai, onde reviram a cooperação de Cabo Verde com este organismo especializado das Nações Unidas. Ainda, durante o encontro falaram sobre tópicos como a criação do Fundo Africano do Turismo, a Execução do Programa Operacional do Turismo, Projeto da Aldeia Turística de Fontainhas e a sustentabilidade do Turismo, tendo em consideração tudo aquilo que o Governo já concretizou e continua a realizar á nível do Turismo, de forma a potencializar o Turismo nacional ao nível da Sustentabilidade Turística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2"/>
              </a:rPr>
              <a:t>://www.governo.cv/ministro-do-turismo-e-transportes-participa-na-118-a-reuniao-do-conselho-executivo-da-organizacao-mundial-do-turismo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71911" y="3743399"/>
            <a:ext cx="11601653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Segunda fase da campanha de activação do CNI prevê fomento e massificação das funções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digitais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Cidade da Praia, 17 Mai (Inforpress) – A segunda fase da campanha de activação das funções digitais do Cartão Nacional de Identificação (CNI), iniciada hoje com funcionários e dirigentes do Ministério da Modernização do Estado, pretende massificar e fomentar o serviço “de forma segura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”. Conforme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o director nacional da Modernização do Estado, João Cruz, que falava à Inforpress durante a activação nas instalações na Direcção Nacional da Administração Pública, a campanha que se iniciou em Dezembro de 2022, em Assomada, contou com a adesão de mais de 90 % dos membros do Governo, que têm neste momento activas as funções digitais do cartão, podendo, entre outros, proceder a assinaturas de documentos de forma digital.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3"/>
              </a:rPr>
              <a:t>://inforpress.cv/segunda-fase-da-campanha-de-activacao-do-cartao-nacional-de-identificacao-preve-fomento-e-massificacao-das-funcoes-digitais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44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594226" y="3673505"/>
            <a:ext cx="843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96410" y="396191"/>
            <a:ext cx="11540455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Impugnação ao Orçamento da CMP 2023. STJ indefere pedido e considera recurso dos eleitos do </a:t>
            </a:r>
            <a:r>
              <a:rPr lang="pt-PT" b="1" dirty="0" err="1">
                <a:latin typeface="Times New Roman" pitchFamily="18" charset="0"/>
                <a:cs typeface="Times New Roman" pitchFamily="18" charset="0"/>
              </a:rPr>
              <a:t>MpD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ilegítimo</a:t>
            </a: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  <a:hlinkClick r:id="rId2"/>
              </a:rPr>
              <a:t>Por Hermínio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Silves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, 17 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2"/>
              </a:rPr>
              <a:t>de Mai de 2023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O Supremo Tribunal de Justiça indeferiu o recurso dos vereadores e deputados municipais do </a:t>
            </a:r>
            <a:r>
              <a:rPr lang="pt-PT" dirty="0" err="1">
                <a:latin typeface="Times New Roman" pitchFamily="18" charset="0"/>
                <a:cs typeface="Times New Roman" pitchFamily="18" charset="0"/>
              </a:rPr>
              <a:t>MpD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que pediram a suspensão e a nulidade imediata da deliberação da Assembleia Municipal da Praia que aprovou o Orçamento e o Plano de Actividades da Câmara Municipal para 2023 sem que estes instrumentos tivessem sido discutidos antes entre todos os vereadores. O STJ alega no seu acórdão que os eleitos do </a:t>
            </a:r>
            <a:r>
              <a:rPr lang="pt-PT" dirty="0" err="1">
                <a:latin typeface="Times New Roman" pitchFamily="18" charset="0"/>
                <a:cs typeface="Times New Roman" pitchFamily="18" charset="0"/>
              </a:rPr>
              <a:t>MpD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não têm legitimidade para apresentar tal recurso e o juiz-conselheiro </a:t>
            </a:r>
            <a:r>
              <a:rPr lang="pt-PT" dirty="0" err="1">
                <a:latin typeface="Times New Roman" pitchFamily="18" charset="0"/>
                <a:cs typeface="Times New Roman" pitchFamily="18" charset="0"/>
              </a:rPr>
              <a:t>Anildo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Martins, na sua declaração de voto, vai mais esclarecendo que, para além da ilegitimidade, o próprio pedido para a anulação do Plano de </a:t>
            </a:r>
            <a:r>
              <a:rPr lang="pt-PT" dirty="0" err="1">
                <a:latin typeface="Times New Roman" pitchFamily="18" charset="0"/>
                <a:cs typeface="Times New Roman" pitchFamily="18" charset="0"/>
              </a:rPr>
              <a:t>Actvidades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é “Irrecorrível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santiagomagazine.cv/politica/impugnacao-ao-orcamento-da-cmp-2023-stj-indefere-pedido-e-considera-recurso-dos-eleitos-do-mpd-ilegitimo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96408" y="3571613"/>
            <a:ext cx="7773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Subsídios de desemprego em Cabo Verde caíram quase 40% em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  <a:hlinkClick r:id="rId3"/>
              </a:rPr>
              <a:t>Maio 18,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3"/>
              </a:rPr>
              <a:t>2023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Os subsídios de desemprego atribuídos em Cabo Verde pelo Instituto Nacional de Previdência Social (INPS) caíram quase 40% em 2022, face ao ano anterior, segundo dados da instituição compilados hoje pela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Lusa. De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acordo com o mais recente relatório do INPS, com dados provisórios de todo o ano, Cabo Verde atribuiu ainda 164 subsídios de desemprego em Julho e 163 em Agosto, o registo mensal mais baixo após os 142 contabilizados em Dezembro de 2021.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4"/>
              </a:rPr>
              <a:t>://inforpress.cv/subsidios-de-desemprego-em-cabo-verde-cairam-quase-40-em-2022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inforpress.cv/wp-content/uploads/2022/09/Novo-Logo-IN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00" y="3921169"/>
            <a:ext cx="3404911" cy="18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594226" y="3673505"/>
            <a:ext cx="843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54466" y="723361"/>
            <a:ext cx="1161595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Governo reitera início da concessão aeroportuária em Julho e nega incumprimento dos prazos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contratuais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“Acho que o PAICV está a fazer barulho. Há um contrato, há um prazo para a concessão começar justamente no segundo semestre deste ano e nós estamos a trabalho no quadro desse cronograma que está no contrato, nos documentos assinados”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assegurou. 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também ministro das Finanças reconheceu tratar-se de um “processo complexo”, mas garantiu que todas as condições, tanto da parte do Estado de Cabo Verde como da concessionária, estão a ser reunidas para que a concessão possa iniciar efectivamente no segundo semestre.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2"/>
              </a:rPr>
              <a:t>https://inforpress.cv/governo-reitera-inicio-da-concessao-aeroportuaria-em-julho-e-nega-incumprimento-dos-prazos-contratuais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54465" y="3290230"/>
            <a:ext cx="73962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3"/>
              </a:rPr>
              <a:t>ECONOMIA</a:t>
            </a:r>
            <a:endParaRPr lang="pt-PT" b="1" cap="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 err="1">
                <a:latin typeface="Times New Roman" pitchFamily="18" charset="0"/>
                <a:cs typeface="Times New Roman" pitchFamily="18" charset="0"/>
              </a:rPr>
              <a:t>Edney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 Cabral, PCA da Pró Empresa: “O empreendedorismo não tem idade”</a:t>
            </a:r>
          </a:p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pt-PT" b="1" cap="all" dirty="0" smtClean="0">
                <a:latin typeface="Times New Roman" pitchFamily="18" charset="0"/>
                <a:cs typeface="Times New Roman" pitchFamily="18" charset="0"/>
                <a:hlinkClick r:id="rId4"/>
              </a:rPr>
              <a:t>ANDRE </a:t>
            </a:r>
            <a:r>
              <a:rPr lang="pt-PT" b="1" cap="all" dirty="0">
                <a:latin typeface="Times New Roman" pitchFamily="18" charset="0"/>
                <a:cs typeface="Times New Roman" pitchFamily="18" charset="0"/>
                <a:hlinkClick r:id="rId4"/>
              </a:rPr>
              <a:t>AMARAL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 18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 2023 </a:t>
            </a:r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Pró Empresa promove, a partir de hoje, a Feira de Empreendedorismo e Fomento Empresarial. Objectivo é colocar empresas, fornecedores e financiadores no mesmo espaço para que empreendedores possam alargar as suas bases de contactos e desenvolver os seus negócios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PT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pt-PT" dirty="0" smtClean="0">
                <a:latin typeface="Times New Roman" pitchFamily="18" charset="0"/>
                <a:cs typeface="Times New Roman" pitchFamily="18" charset="0"/>
                <a:hlinkClick r:id="rId5"/>
              </a:rPr>
              <a:t>expressodasilhas.cv/economia/2023/05/18/edney-cabral-pca-da-pro-empresa-o-empreendedorismo-nao-tem-idade/85865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tatic.expressodasilhas.cv/media/2023/05/09022716.norm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22" y="3673505"/>
            <a:ext cx="3810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8780FA835CA446BBB7A71927DC270C" ma:contentTypeVersion="13" ma:contentTypeDescription="Criar um novo documento." ma:contentTypeScope="" ma:versionID="271038c228a282f9c3d4ac2978f21bef">
  <xsd:schema xmlns:xsd="http://www.w3.org/2001/XMLSchema" xmlns:xs="http://www.w3.org/2001/XMLSchema" xmlns:p="http://schemas.microsoft.com/office/2006/metadata/properties" xmlns:ns2="b2c452b4-b554-4eb5-a224-7f171f7f7ba9" xmlns:ns3="e7ee94e1-9bc0-4854-911a-116952f16d5f" targetNamespace="http://schemas.microsoft.com/office/2006/metadata/properties" ma:root="true" ma:fieldsID="d1d4bef4e2c247c05392ce061179450a" ns2:_="" ns3:_="">
    <xsd:import namespace="b2c452b4-b554-4eb5-a224-7f171f7f7ba9"/>
    <xsd:import namespace="e7ee94e1-9bc0-4854-911a-116952f16d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452b4-b554-4eb5-a224-7f171f7f7b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e94e1-9bc0-4854-911a-116952f16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3DFFEF-883F-4DAD-998A-DF9BF6BA656A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e7ee94e1-9bc0-4854-911a-116952f16d5f"/>
    <ds:schemaRef ds:uri="b2c452b4-b554-4eb5-a224-7f171f7f7ba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255591-5405-4F4B-9E32-4C7FB9581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452b4-b554-4eb5-a224-7f171f7f7ba9"/>
    <ds:schemaRef ds:uri="e7ee94e1-9bc0-4854-911a-116952f16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DC8310-DC89-4CD5-A608-1D019D97B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13496</TotalTime>
  <Words>1488</Words>
  <Application>Microsoft Office PowerPoint</Application>
  <PresentationFormat>Personalizados</PresentationFormat>
  <Paragraphs>128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CLIPPING SEMANAL  PD CONSULT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Monteiro</dc:creator>
  <cp:lastModifiedBy>Andira Lopes</cp:lastModifiedBy>
  <cp:revision>1183</cp:revision>
  <dcterms:created xsi:type="dcterms:W3CDTF">2021-05-20T12:26:57Z</dcterms:created>
  <dcterms:modified xsi:type="dcterms:W3CDTF">2023-05-22T03:14:44Z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0x010100F28780FA835CA446BBB7A71927DC270C</vt:lpwstr>
  </property>
</Properties>
</file>